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67" r:id="rId4"/>
    <p:sldId id="266" r:id="rId5"/>
    <p:sldId id="260" r:id="rId6"/>
    <p:sldId id="261" r:id="rId7"/>
    <p:sldId id="258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A6CB"/>
    <a:srgbClr val="F9DD94"/>
    <a:srgbClr val="CCFFFF"/>
    <a:srgbClr val="CCECFF"/>
    <a:srgbClr val="D898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8939-2D8F-4FA6-866E-13F743EC3C45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9760-181B-4AD3-B8B1-35C315753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572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8939-2D8F-4FA6-866E-13F743EC3C45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9760-181B-4AD3-B8B1-35C315753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04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8939-2D8F-4FA6-866E-13F743EC3C45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9760-181B-4AD3-B8B1-35C315753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505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="1">
                <a:latin typeface="Josefin Sans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>
                <a:latin typeface="Josefin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587C0-7A86-425E-99A2-ACEB409F5BB9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4A45-31FA-443F-B3A5-FE1BA1A804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39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8939-2D8F-4FA6-866E-13F743EC3C45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9760-181B-4AD3-B8B1-35C315753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970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8939-2D8F-4FA6-866E-13F743EC3C45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9760-181B-4AD3-B8B1-35C315753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850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8939-2D8F-4FA6-866E-13F743EC3C45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9760-181B-4AD3-B8B1-35C315753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06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8939-2D8F-4FA6-866E-13F743EC3C45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9760-181B-4AD3-B8B1-35C315753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238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8939-2D8F-4FA6-866E-13F743EC3C45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9760-181B-4AD3-B8B1-35C315753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8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8939-2D8F-4FA6-866E-13F743EC3C45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9760-181B-4AD3-B8B1-35C315753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593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8939-2D8F-4FA6-866E-13F743EC3C45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9760-181B-4AD3-B8B1-35C315753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044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8939-2D8F-4FA6-866E-13F743EC3C45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9760-181B-4AD3-B8B1-35C315753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02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78939-2D8F-4FA6-866E-13F743EC3C45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D9760-181B-4AD3-B8B1-35C315753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10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Josefin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Josefin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Josefin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Josefin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Josefin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0B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9450">
            <a:off x="-664228" y="20504"/>
            <a:ext cx="6833404" cy="677458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587C0-7A86-425E-99A2-ACEB409F5BB9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04A45-31FA-443F-B3A5-FE1BA1A8041F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6" descr="EU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411" y="6211229"/>
            <a:ext cx="958949" cy="59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2776654" y="6356351"/>
            <a:ext cx="5224346" cy="448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899317" y="6356351"/>
            <a:ext cx="51922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Blue-Action project has received funding from the European Union’s Horizon 2020 research and innovation </a:t>
            </a:r>
            <a:r>
              <a:rPr lang="en-US" sz="1200" dirty="0" err="1" smtClean="0"/>
              <a:t>programme</a:t>
            </a:r>
            <a:r>
              <a:rPr lang="en-US" sz="1200" dirty="0" smtClean="0"/>
              <a:t> under grant agreement No </a:t>
            </a:r>
            <a:r>
              <a:rPr lang="de-DE" sz="1200" dirty="0" smtClean="0"/>
              <a:t>727852</a:t>
            </a:r>
            <a:endParaRPr lang="en-US" sz="1200" dirty="0" smtClean="0"/>
          </a:p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187" y="70331"/>
            <a:ext cx="5087173" cy="76177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628650" y="3542917"/>
            <a:ext cx="7886700" cy="0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27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Josefin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hyperlink" Target="http://www.blue-action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" t="-163" r="923" b="1168"/>
          <a:stretch/>
        </p:blipFill>
        <p:spPr>
          <a:xfrm>
            <a:off x="1" y="-53787"/>
            <a:ext cx="9165515" cy="6949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10" y="237929"/>
            <a:ext cx="7019918" cy="10529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8110" y="1716844"/>
            <a:ext cx="7019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  <a:latin typeface="Josefin Sans" pitchFamily="2" charset="0"/>
              </a:rPr>
              <a:t>UNDERSTANDING THE IMPACT OF A CHANGING ARCTIC ON NORTHERN HEMISPHERE WEATHER AND CLIMATE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" y="6323787"/>
            <a:ext cx="9165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www.blue-action.eu							    @BG10BlueAction</a:t>
            </a:r>
            <a:endParaRPr lang="en-GB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89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4" r="4815"/>
          <a:stretch/>
        </p:blipFill>
        <p:spPr>
          <a:xfrm>
            <a:off x="0" y="0"/>
            <a:ext cx="9135122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54286" y="0"/>
            <a:ext cx="4789714" cy="6858000"/>
          </a:xfrm>
          <a:prstGeom prst="rect">
            <a:avLst/>
          </a:prstGeom>
          <a:solidFill>
            <a:schemeClr val="accent1">
              <a:lumMod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476376" y="1873618"/>
            <a:ext cx="4667624" cy="2677656"/>
          </a:xfrm>
          <a:prstGeom prst="rect">
            <a:avLst/>
          </a:prstGeom>
          <a:noFill/>
        </p:spPr>
        <p:txBody>
          <a:bodyPr wrap="square" numCol="1" spcCol="252000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Josefin Sans" pitchFamily="2" charset="0"/>
              </a:rPr>
              <a:t>Faced with a changing climate, businesses, policymakers, and local communities need to access reliable weather and climate information to safeguard human health, wellbeing, economic growth, and environmental sustainability.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4286" y="166610"/>
            <a:ext cx="4780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Josefin Sans" pitchFamily="2" charset="0"/>
              </a:rPr>
              <a:t>WHY BLUE-ACTION?</a:t>
            </a:r>
            <a:endParaRPr lang="en-GB" sz="3600" b="1" dirty="0">
              <a:solidFill>
                <a:schemeClr val="bg1"/>
              </a:solidFill>
              <a:latin typeface="Josefi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71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8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5268686" cy="6858000"/>
          </a:xfrm>
          <a:prstGeom prst="rect">
            <a:avLst/>
          </a:prstGeom>
          <a:solidFill>
            <a:srgbClr val="00B0F0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96819" y="238016"/>
            <a:ext cx="4647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Josefin Sans" pitchFamily="2" charset="0"/>
              </a:rPr>
              <a:t>PROJECT SUMMARY</a:t>
            </a:r>
            <a:endParaRPr lang="en-GB" sz="3600" b="1" dirty="0">
              <a:solidFill>
                <a:schemeClr val="bg1"/>
              </a:solidFill>
              <a:latin typeface="Josefin San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126" y="1009068"/>
            <a:ext cx="5242560" cy="7048083"/>
          </a:xfrm>
          <a:prstGeom prst="rect">
            <a:avLst/>
          </a:prstGeom>
          <a:noFill/>
        </p:spPr>
        <p:txBody>
          <a:bodyPr wrap="square" numCol="1" spcCol="252000" rtlCol="0">
            <a:spAutoFit/>
          </a:bodyPr>
          <a:lstStyle/>
          <a:p>
            <a:endParaRPr lang="en-GB" sz="2400" b="1" dirty="0">
              <a:solidFill>
                <a:schemeClr val="bg1"/>
              </a:solidFill>
              <a:latin typeface="Josefin Sans" pitchFamily="2" charset="0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Josefin Sans" pitchFamily="2" charset="0"/>
              </a:rPr>
              <a:t>In response, Blue-Action </a:t>
            </a:r>
            <a:r>
              <a:rPr lang="en-GB" sz="2000" dirty="0">
                <a:solidFill>
                  <a:schemeClr val="bg1"/>
                </a:solidFill>
                <a:latin typeface="Josefin Sans" pitchFamily="2" charset="0"/>
              </a:rPr>
              <a:t>aims </a:t>
            </a:r>
            <a:r>
              <a:rPr lang="en-GB" sz="2000" dirty="0" smtClean="0">
                <a:solidFill>
                  <a:schemeClr val="bg1"/>
                </a:solidFill>
                <a:latin typeface="Josefin Sans" pitchFamily="2" charset="0"/>
              </a:rPr>
              <a:t>to: </a:t>
            </a:r>
          </a:p>
          <a:p>
            <a:endParaRPr lang="en-GB" sz="2000" dirty="0" smtClean="0">
              <a:solidFill>
                <a:schemeClr val="bg1"/>
              </a:solidFill>
              <a:latin typeface="Josefin Sans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Josefin Sans" pitchFamily="2" charset="0"/>
              </a:rPr>
              <a:t>improve our understanding of the impact of a changing Arctic on Northern Hemisphere weather and climate;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bg1"/>
              </a:solidFill>
              <a:latin typeface="Josefin Sans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Josefin Sans" pitchFamily="2" charset="0"/>
              </a:rPr>
              <a:t>improve the </a:t>
            </a:r>
            <a:r>
              <a:rPr lang="en-GB" sz="2000" dirty="0">
                <a:solidFill>
                  <a:schemeClr val="bg1"/>
                </a:solidFill>
                <a:latin typeface="Josefin Sans" pitchFamily="2" charset="0"/>
              </a:rPr>
              <a:t>safety &amp; wellbeing of people in the Arctic and across the Northern </a:t>
            </a:r>
            <a:r>
              <a:rPr lang="en-GB" sz="2000" dirty="0" smtClean="0">
                <a:solidFill>
                  <a:schemeClr val="bg1"/>
                </a:solidFill>
                <a:latin typeface="Josefin Sans" pitchFamily="2" charset="0"/>
              </a:rPr>
              <a:t>Hemisphere;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Josefin Sans" pitchFamily="2" charset="0"/>
              </a:rPr>
              <a:t>reduce </a:t>
            </a:r>
            <a:r>
              <a:rPr lang="en-GB" sz="2000" dirty="0">
                <a:solidFill>
                  <a:schemeClr val="bg1"/>
                </a:solidFill>
                <a:latin typeface="Josefin Sans" pitchFamily="2" charset="0"/>
              </a:rPr>
              <a:t>the risks associated with Arctic </a:t>
            </a:r>
            <a:r>
              <a:rPr lang="en-GB" sz="2000" dirty="0" smtClean="0">
                <a:solidFill>
                  <a:schemeClr val="bg1"/>
                </a:solidFill>
                <a:latin typeface="Josefin Sans" pitchFamily="2" charset="0"/>
              </a:rPr>
              <a:t>operations </a:t>
            </a:r>
            <a:r>
              <a:rPr lang="en-GB" sz="2000" dirty="0">
                <a:solidFill>
                  <a:schemeClr val="bg1"/>
                </a:solidFill>
                <a:latin typeface="Josefin Sans" pitchFamily="2" charset="0"/>
              </a:rPr>
              <a:t>and resource </a:t>
            </a:r>
            <a:r>
              <a:rPr lang="en-GB" sz="2000" dirty="0" smtClean="0">
                <a:solidFill>
                  <a:schemeClr val="bg1"/>
                </a:solidFill>
                <a:latin typeface="Josefin Sans" pitchFamily="2" charset="0"/>
              </a:rPr>
              <a:t>exploitation; and,</a:t>
            </a:r>
          </a:p>
          <a:p>
            <a:endParaRPr lang="en-GB" sz="2000" dirty="0" smtClean="0">
              <a:solidFill>
                <a:schemeClr val="bg1"/>
              </a:solidFill>
              <a:latin typeface="Josefin Sans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Josefin Sans" pitchFamily="2" charset="0"/>
              </a:rPr>
              <a:t>support </a:t>
            </a:r>
            <a:r>
              <a:rPr lang="en-GB" sz="2000" dirty="0">
                <a:solidFill>
                  <a:schemeClr val="bg1"/>
                </a:solidFill>
                <a:latin typeface="Josefin Sans" pitchFamily="2" charset="0"/>
              </a:rPr>
              <a:t>evidence-based decision-making by policymakers worldwide. </a:t>
            </a:r>
          </a:p>
          <a:p>
            <a:endParaRPr lang="en-GB" sz="2400" dirty="0">
              <a:solidFill>
                <a:schemeClr val="bg1"/>
              </a:solidFill>
              <a:latin typeface="Josefin Sans" pitchFamily="2" charset="0"/>
            </a:endParaRPr>
          </a:p>
          <a:p>
            <a:endParaRPr lang="en-GB" sz="2400" dirty="0" smtClean="0">
              <a:solidFill>
                <a:schemeClr val="bg1"/>
              </a:solidFill>
              <a:latin typeface="Josefin Sans" pitchFamily="2" charset="0"/>
            </a:endParaRPr>
          </a:p>
          <a:p>
            <a:endParaRPr lang="en-GB" sz="2400" dirty="0" smtClean="0">
              <a:solidFill>
                <a:schemeClr val="bg1"/>
              </a:solidFill>
              <a:latin typeface="Josefin Sans" pitchFamily="2" charset="0"/>
            </a:endParaRPr>
          </a:p>
          <a:p>
            <a:endParaRPr lang="en-GB" sz="2400" dirty="0">
              <a:solidFill>
                <a:schemeClr val="bg1"/>
              </a:solidFill>
              <a:latin typeface="Josefin Sans" pitchFamily="2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Josefin Sans" pitchFamily="2" charset="0"/>
              </a:rPr>
              <a:t> </a:t>
            </a:r>
            <a:endParaRPr lang="en-GB" sz="2400" dirty="0">
              <a:solidFill>
                <a:schemeClr val="bg1"/>
              </a:solidFill>
              <a:latin typeface="Josefin Sans" pitchFamily="2" charset="0"/>
            </a:endParaRPr>
          </a:p>
          <a:p>
            <a:endParaRPr lang="en-GB" sz="2400" dirty="0" smtClean="0">
              <a:solidFill>
                <a:schemeClr val="bg1"/>
              </a:solidFill>
              <a:latin typeface="Josefin Sans" pitchFamily="2" charset="0"/>
            </a:endParaRPr>
          </a:p>
          <a:p>
            <a:endParaRPr lang="en-GB" sz="2400" dirty="0">
              <a:solidFill>
                <a:schemeClr val="bg1"/>
              </a:solidFill>
              <a:latin typeface="Josefi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00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3" t="16826" r="-84" b="-2"/>
          <a:stretch/>
        </p:blipFill>
        <p:spPr>
          <a:xfrm>
            <a:off x="-10511" y="-10510"/>
            <a:ext cx="9154512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11360" y="-10510"/>
            <a:ext cx="5339256" cy="6858000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905953" y="2154617"/>
            <a:ext cx="5238047" cy="3909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Josefin Sans" pitchFamily="2" charset="0"/>
              </a:rPr>
              <a:t>Develop </a:t>
            </a:r>
            <a:r>
              <a:rPr lang="en-GB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Josefin Sans" pitchFamily="2" charset="0"/>
              </a:rPr>
              <a:t>new methods to characterise climate conditions where hazardous weather system forms across the Northern Hemisphere and establish their link to Arctic climate change</a:t>
            </a:r>
            <a:r>
              <a:rPr lang="en-GB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Josefin Sans" pitchFamily="2" charset="0"/>
              </a:rPr>
              <a:t>.</a:t>
            </a:r>
          </a:p>
          <a:p>
            <a:pPr lvl="0"/>
            <a:endParaRPr lang="en-GB" sz="2000" dirty="0">
              <a:solidFill>
                <a:schemeClr val="accent4">
                  <a:lumMod val="20000"/>
                  <a:lumOff val="80000"/>
                </a:schemeClr>
              </a:solidFill>
              <a:latin typeface="Josefin Sans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Josefin Sans" pitchFamily="2" charset="0"/>
              </a:rPr>
              <a:t>Deliver an improved representation of Arctic warming and its impact on atmosphere and ocean circulation</a:t>
            </a:r>
            <a:r>
              <a:rPr lang="en-GB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Josefin Sans" pitchFamily="2" charset="0"/>
              </a:rPr>
              <a:t>.</a:t>
            </a:r>
          </a:p>
          <a:p>
            <a:pPr lvl="0"/>
            <a:endParaRPr lang="en-GB" sz="2000" dirty="0">
              <a:solidFill>
                <a:schemeClr val="accent4">
                  <a:lumMod val="20000"/>
                  <a:lumOff val="80000"/>
                </a:schemeClr>
              </a:solidFill>
              <a:latin typeface="Josefin Sans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Josefin Sans" pitchFamily="2" charset="0"/>
              </a:rPr>
              <a:t>Enable robust and reliable forecasting to deliver better predictions at sub-seasonal to decadal scales</a:t>
            </a:r>
            <a:r>
              <a:rPr lang="en-GB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Josefin Sans" pitchFamily="2" charset="0"/>
              </a:rPr>
              <a:t>.</a:t>
            </a:r>
            <a:endParaRPr lang="en-GB" sz="2000" dirty="0">
              <a:solidFill>
                <a:schemeClr val="accent4">
                  <a:lumMod val="20000"/>
                  <a:lumOff val="80000"/>
                </a:schemeClr>
              </a:solidFill>
              <a:latin typeface="Josefin Sans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990036" y="98587"/>
            <a:ext cx="53497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Josefin Sans" pitchFamily="2" charset="0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Blue-Action brings together experts from over 40 organisations in 17 countries across 3 continents to: </a:t>
            </a:r>
            <a:endParaRPr lang="en-GB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611007"/>
            <a:ext cx="2554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Josefin Sans" pitchFamily="2" charset="0"/>
              </a:rPr>
              <a:t>NASA/</a:t>
            </a:r>
            <a:r>
              <a:rPr lang="en-GB" sz="1200" dirty="0" err="1" smtClean="0">
                <a:latin typeface="Josefin Sans" pitchFamily="2" charset="0"/>
              </a:rPr>
              <a:t>Kathyrn</a:t>
            </a:r>
            <a:r>
              <a:rPr lang="en-GB" sz="1200" dirty="0" smtClean="0">
                <a:latin typeface="Josefin Sans" pitchFamily="2" charset="0"/>
              </a:rPr>
              <a:t> Hansen</a:t>
            </a:r>
            <a:endParaRPr lang="en-GB" sz="1200" dirty="0">
              <a:latin typeface="Josefi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25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3" t="16826" r="-84" b="-2"/>
          <a:stretch/>
        </p:blipFill>
        <p:spPr>
          <a:xfrm>
            <a:off x="-10510" y="-10510"/>
            <a:ext cx="915451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0510" y="0"/>
            <a:ext cx="5339256" cy="6858000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73" y="1372621"/>
            <a:ext cx="5349766" cy="5117488"/>
          </a:xfrm>
        </p:spPr>
        <p:txBody>
          <a:bodyPr>
            <a:noAutofit/>
          </a:bodyPr>
          <a:lstStyle/>
          <a:p>
            <a:pPr marL="285750" lvl="0" indent="-285750"/>
            <a:r>
              <a:rPr lang="en-GB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Embed scientific developments and improved model capability within international programmes through organisations including Copernicus C3S, WCRP, IPCC (AR6), JPI Climate and WMO (YOPP &amp; PPP).</a:t>
            </a:r>
          </a:p>
          <a:p>
            <a:pPr marL="285750" lvl="0" indent="-285750"/>
            <a:r>
              <a:rPr lang="en-GB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Co-design a series of case studies with organisations and industries that rely on accurate weather and climate forecasting, to apply new modelling techniques to cutting-edge climate services.</a:t>
            </a:r>
          </a:p>
          <a:p>
            <a:pPr marL="285750" lvl="0" indent="-285750"/>
            <a:r>
              <a:rPr lang="en-GB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Communicate new insights, results, and messages – as well as data, model improvements and storylines – to a community of stakeholders for whom understanding climate change and associated environmental trends and risks is imperative.</a:t>
            </a:r>
          </a:p>
          <a:p>
            <a:endParaRPr lang="en-GB" sz="2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573" y="196964"/>
            <a:ext cx="5349766" cy="978693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Blue-Action will also:</a:t>
            </a:r>
            <a:endParaRPr lang="en-GB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8746" y="6591511"/>
            <a:ext cx="2554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Josefin Sans" pitchFamily="2" charset="0"/>
              </a:rPr>
              <a:t>NASA/</a:t>
            </a:r>
            <a:r>
              <a:rPr lang="en-GB" sz="1200" dirty="0" err="1" smtClean="0">
                <a:latin typeface="Josefin Sans" pitchFamily="2" charset="0"/>
              </a:rPr>
              <a:t>Kathyrn</a:t>
            </a:r>
            <a:r>
              <a:rPr lang="en-GB" sz="1200" dirty="0" smtClean="0">
                <a:latin typeface="Josefin Sans" pitchFamily="2" charset="0"/>
              </a:rPr>
              <a:t> Hansen</a:t>
            </a:r>
            <a:endParaRPr lang="en-GB" sz="1200" dirty="0">
              <a:latin typeface="Josefi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08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" t="6424"/>
          <a:stretch/>
        </p:blipFill>
        <p:spPr>
          <a:xfrm>
            <a:off x="-21021" y="-31531"/>
            <a:ext cx="9165021" cy="68895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497314"/>
            <a:ext cx="9144000" cy="3360686"/>
          </a:xfrm>
          <a:prstGeom prst="rect">
            <a:avLst/>
          </a:prstGeom>
          <a:solidFill>
            <a:srgbClr val="00206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-10511" y="3497314"/>
            <a:ext cx="9144000" cy="3508653"/>
          </a:xfrm>
          <a:prstGeom prst="rect">
            <a:avLst/>
          </a:prstGeom>
          <a:noFill/>
        </p:spPr>
        <p:txBody>
          <a:bodyPr wrap="square" numCol="1" spcCol="180000" rtlCol="0">
            <a:spAutoFit/>
          </a:bodyPr>
          <a:lstStyle/>
          <a:p>
            <a:r>
              <a:rPr lang="en-GB" sz="2400" b="1" dirty="0">
                <a:solidFill>
                  <a:srgbClr val="CCFFFF"/>
                </a:solidFill>
                <a:latin typeface="Josefin Sans" pitchFamily="2" charset="0"/>
              </a:rPr>
              <a:t>Blue-Action aims to work with</a:t>
            </a:r>
            <a:r>
              <a:rPr lang="en-GB" sz="2400" b="1" dirty="0" smtClean="0">
                <a:solidFill>
                  <a:srgbClr val="CCFFFF"/>
                </a:solidFill>
                <a:latin typeface="Josefin Sans" pitchFamily="2" charset="0"/>
              </a:rPr>
              <a:t>:</a:t>
            </a:r>
          </a:p>
          <a:p>
            <a:endParaRPr lang="en-GB" dirty="0">
              <a:solidFill>
                <a:srgbClr val="CCFFFF"/>
              </a:solidFill>
              <a:latin typeface="Josefin Sans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CCFFFF"/>
                </a:solidFill>
                <a:latin typeface="Josefin Sans" pitchFamily="2" charset="0"/>
              </a:rPr>
              <a:t>Researchers and projects </a:t>
            </a:r>
            <a:r>
              <a:rPr lang="en-GB" dirty="0">
                <a:solidFill>
                  <a:srgbClr val="CCFFFF"/>
                </a:solidFill>
                <a:latin typeface="Josefin Sans" pitchFamily="2" charset="0"/>
              </a:rPr>
              <a:t>focussing on Arctic and northern hemisphere observational monitoring, climate modelling, forecasting, and climate services.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CCFFFF"/>
                </a:solidFill>
                <a:latin typeface="Josefin Sans" pitchFamily="2" charset="0"/>
              </a:rPr>
              <a:t>Governments and policymakers</a:t>
            </a:r>
            <a:r>
              <a:rPr lang="en-GB" dirty="0">
                <a:solidFill>
                  <a:srgbClr val="CCFFFF"/>
                </a:solidFill>
                <a:latin typeface="Josefin Sans" pitchFamily="2" charset="0"/>
              </a:rPr>
              <a:t> in need of weather and climate information for evidence-based decision-making.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CCFFFF"/>
                </a:solidFill>
                <a:latin typeface="Josefin Sans" pitchFamily="2" charset="0"/>
              </a:rPr>
              <a:t>NGOs, public sector bodies, and community organisations</a:t>
            </a:r>
            <a:r>
              <a:rPr lang="en-GB" u="sng" dirty="0">
                <a:solidFill>
                  <a:srgbClr val="CCFFFF"/>
                </a:solidFill>
                <a:latin typeface="Josefin Sans" pitchFamily="2" charset="0"/>
              </a:rPr>
              <a:t> </a:t>
            </a:r>
            <a:r>
              <a:rPr lang="en-GB" dirty="0">
                <a:solidFill>
                  <a:srgbClr val="CCFFFF"/>
                </a:solidFill>
                <a:latin typeface="Josefin Sans" pitchFamily="2" charset="0"/>
              </a:rPr>
              <a:t>interested in extreme weather events, climate services, forecasting, and climate change.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CCFFFF"/>
                </a:solidFill>
                <a:latin typeface="Josefin Sans" pitchFamily="2" charset="0"/>
              </a:rPr>
              <a:t>Businesses</a:t>
            </a:r>
            <a:r>
              <a:rPr lang="en-GB" u="sng" dirty="0">
                <a:solidFill>
                  <a:srgbClr val="CCFFFF"/>
                </a:solidFill>
                <a:latin typeface="Josefin Sans" pitchFamily="2" charset="0"/>
              </a:rPr>
              <a:t> </a:t>
            </a:r>
            <a:r>
              <a:rPr lang="en-GB" b="1" u="sng" dirty="0">
                <a:solidFill>
                  <a:srgbClr val="CCFFFF"/>
                </a:solidFill>
                <a:latin typeface="Josefin Sans" pitchFamily="2" charset="0"/>
              </a:rPr>
              <a:t>or industries </a:t>
            </a:r>
            <a:r>
              <a:rPr lang="en-GB" dirty="0">
                <a:solidFill>
                  <a:srgbClr val="CCFFFF"/>
                </a:solidFill>
                <a:latin typeface="Josefin Sans" pitchFamily="2" charset="0"/>
              </a:rPr>
              <a:t>who rely on seasonal to decadal climate predictions, risk estimates of extreme weather and climate events, or who would like to work with Blue-Action to co-develop climate services and tools.</a:t>
            </a:r>
          </a:p>
          <a:p>
            <a:endParaRPr lang="en-GB" dirty="0">
              <a:solidFill>
                <a:srgbClr val="CCFFFF"/>
              </a:solidFill>
              <a:latin typeface="Josefi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80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9"/>
          <a:stretch/>
        </p:blipFill>
        <p:spPr>
          <a:xfrm>
            <a:off x="-21021" y="0"/>
            <a:ext cx="9165021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3505215"/>
            <a:ext cx="9144000" cy="3352785"/>
          </a:xfrm>
          <a:solidFill>
            <a:srgbClr val="002060">
              <a:alpha val="25000"/>
            </a:srgbClr>
          </a:solidFill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Project coordinators: </a:t>
            </a:r>
          </a:p>
          <a:p>
            <a:pPr lvl="1"/>
            <a:r>
              <a:rPr lang="en-GB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Steffen Olsen</a:t>
            </a:r>
            <a:r>
              <a:rPr lang="en-GB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, Danish Meteorological Institute, smo@dmi.dk</a:t>
            </a:r>
          </a:p>
          <a:p>
            <a:pPr lvl="1"/>
            <a:r>
              <a:rPr lang="en-GB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Daniela </a:t>
            </a:r>
            <a:r>
              <a:rPr lang="en-GB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Matei</a:t>
            </a:r>
            <a:r>
              <a:rPr lang="en-GB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, Max Plank Institute for Meteorology, </a:t>
            </a:r>
            <a:r>
              <a:rPr lang="en-GB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daniela.matei@mpimet.mpg.de</a:t>
            </a:r>
            <a:endParaRPr lang="en-GB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GB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Project office:</a:t>
            </a:r>
          </a:p>
          <a:p>
            <a:pPr lvl="1"/>
            <a:r>
              <a:rPr lang="en-GB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Chiara </a:t>
            </a:r>
            <a:r>
              <a:rPr lang="en-GB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Bearzotti</a:t>
            </a:r>
            <a:r>
              <a:rPr lang="en-GB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, Danish Meteorological Institute, chb@dmi.dk</a:t>
            </a:r>
          </a:p>
          <a:p>
            <a:r>
              <a:rPr lang="en-GB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Communication</a:t>
            </a:r>
            <a:r>
              <a:rPr lang="en-GB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, Dissemination, Engagement, and Exploitation Officer:</a:t>
            </a:r>
          </a:p>
          <a:p>
            <a:pPr lvl="1"/>
            <a:r>
              <a:rPr lang="en-GB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Raeanne Miller</a:t>
            </a:r>
            <a:r>
              <a:rPr lang="en-GB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, SRSL, Raeanne.Miller@sams.ac.uk </a:t>
            </a:r>
            <a:endParaRPr lang="en-GB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98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" t="-163" r="923" b="1168"/>
          <a:stretch/>
        </p:blipFill>
        <p:spPr>
          <a:xfrm>
            <a:off x="1" y="-53787"/>
            <a:ext cx="9165515" cy="6949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10" y="237929"/>
            <a:ext cx="7019918" cy="10529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8110" y="1716844"/>
            <a:ext cx="7019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  <a:latin typeface="Josefin Sans" pitchFamily="2" charset="0"/>
              </a:rPr>
              <a:t>UNDERSTANDING THE IMPACT OF A CHANGING ARCTIC ON NORTHERN HEMISPHERE WEATHER AND CLIMATE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41859" y="5987583"/>
            <a:ext cx="4223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hlinkClick r:id="rId4"/>
              </a:rPr>
              <a:t>www.blue-action.eu</a:t>
            </a:r>
            <a:endParaRPr lang="en-GB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en-GB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@BG10BlueAction</a:t>
            </a:r>
            <a:endParaRPr lang="en-GB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0"/>
            <a:ext cx="1196488" cy="7996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6488" y="6087674"/>
            <a:ext cx="3496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9DD94"/>
                </a:solidFill>
              </a:rPr>
              <a:t>The Blue-Action project has received funding from the European Union’s Horizon 2020 research and innovation programme under grant agreement No 727852</a:t>
            </a:r>
            <a:endParaRPr lang="en-GB" sz="1200" dirty="0">
              <a:solidFill>
                <a:srgbClr val="F9DD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11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ue_Action_Title_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ue-Action_pptxTemplate" id="{7DB4636E-9E86-4B67-AA84-C6A209D6BD2F}" vid="{CB390AF6-CB30-4191-9A08-83FCA63FA0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</TotalTime>
  <Words>479</Words>
  <Application>Microsoft Office PowerPoint</Application>
  <PresentationFormat>On-screen Show (4:3)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Josefin Sans</vt:lpstr>
      <vt:lpstr>Office Theme</vt:lpstr>
      <vt:lpstr>Blue_Action_Title_Blue</vt:lpstr>
      <vt:lpstr>PowerPoint Presentation</vt:lpstr>
      <vt:lpstr>PowerPoint Presentation</vt:lpstr>
      <vt:lpstr>PowerPoint Presentation</vt:lpstr>
      <vt:lpstr>PowerPoint Presentation</vt:lpstr>
      <vt:lpstr>Blue-Action will also: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Raeanne Miller</dc:creator>
  <cp:lastModifiedBy>Raeanne Miller</cp:lastModifiedBy>
  <cp:revision>19</cp:revision>
  <dcterms:created xsi:type="dcterms:W3CDTF">2017-03-17T15:54:50Z</dcterms:created>
  <dcterms:modified xsi:type="dcterms:W3CDTF">2017-04-27T15:35:12Z</dcterms:modified>
</cp:coreProperties>
</file>