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8" r:id="rId3"/>
    <p:sldId id="268" r:id="rId4"/>
    <p:sldId id="280" r:id="rId5"/>
    <p:sldId id="269" r:id="rId6"/>
    <p:sldId id="276" r:id="rId7"/>
    <p:sldId id="272" r:id="rId8"/>
    <p:sldId id="275" r:id="rId9"/>
    <p:sldId id="266" r:id="rId10"/>
    <p:sldId id="281" r:id="rId11"/>
    <p:sldId id="282" r:id="rId12"/>
    <p:sldId id="261" r:id="rId1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iara Bearzotti" initials="CHB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072" autoAdjust="0"/>
  </p:normalViewPr>
  <p:slideViewPr>
    <p:cSldViewPr>
      <p:cViewPr>
        <p:scale>
          <a:sx n="66" d="100"/>
          <a:sy n="66" d="100"/>
        </p:scale>
        <p:origin x="-1422" y="-2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97290-B370-4872-9F74-F9E0094F6EC7}" type="datetimeFigureOut">
              <a:rPr lang="en-GB" smtClean="0"/>
              <a:t>06/05/2020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7842A-A441-4016-A3DB-F8EB0E8513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574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69036-CAD1-460A-BB7A-BF8D5997AC7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3463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E7842A-A441-4016-A3DB-F8EB0E8513B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738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00B0F0"/>
                </a:solidFill>
              </a:rPr>
              <a:t>Research </a:t>
            </a:r>
            <a:r>
              <a:rPr lang="da-DK" dirty="0" err="1" smtClean="0">
                <a:solidFill>
                  <a:srgbClr val="00B0F0"/>
                </a:solidFill>
              </a:rPr>
              <a:t>gaps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gaps still present in your research field that need to be still explored/funded (these are key inputs to policy-relevant discussion later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725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00B0F0"/>
                </a:solidFill>
              </a:rPr>
              <a:t>Research </a:t>
            </a:r>
            <a:r>
              <a:rPr lang="da-DK" dirty="0" err="1" smtClean="0">
                <a:solidFill>
                  <a:srgbClr val="00B0F0"/>
                </a:solidFill>
              </a:rPr>
              <a:t>gaps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gaps still present in your research field that need to be still explored/funded (these are key inputs to policy-relevant discussion later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87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 smtClean="0">
                <a:solidFill>
                  <a:srgbClr val="00B0F0"/>
                </a:solidFill>
              </a:rPr>
              <a:t>Research </a:t>
            </a:r>
            <a:r>
              <a:rPr lang="da-DK" dirty="0" err="1" smtClean="0">
                <a:solidFill>
                  <a:srgbClr val="00B0F0"/>
                </a:solidFill>
              </a:rPr>
              <a:t>gaps</a:t>
            </a:r>
            <a:r>
              <a:rPr lang="da-DK" dirty="0" smtClean="0">
                <a:solidFill>
                  <a:srgbClr val="00B0F0"/>
                </a:solidFill>
              </a:rPr>
              <a:t> </a:t>
            </a:r>
            <a:r>
              <a:rPr lang="en-GB" dirty="0" smtClean="0">
                <a:solidFill>
                  <a:srgbClr val="00B0F0"/>
                </a:solidFill>
              </a:rPr>
              <a:t>gaps still present in your research field that need to be still explored/funded (these are key inputs to policy-relevant discussion later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EA870-8C0F-4738-A815-0C3C8AF244D8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55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tiff"/><Relationship Id="rId5" Type="http://schemas.openxmlformats.org/officeDocument/2006/relationships/image" Target="../media/image5.jpeg"/><Relationship Id="rId4" Type="http://schemas.openxmlformats.org/officeDocument/2006/relationships/hyperlink" Target="http://www.blue-action.eu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15957"/>
            <a:ext cx="8128000" cy="5422900"/>
          </a:xfrm>
          <a:prstGeom prst="rect">
            <a:avLst/>
          </a:prstGeom>
        </p:spPr>
      </p:pic>
      <p:pic>
        <p:nvPicPr>
          <p:cNvPr id="7" name="Grafik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43608" y="3068960"/>
            <a:ext cx="7777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a-DK" sz="2400" b="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www.blue-action.eu</a:t>
            </a:r>
          </a:p>
          <a:p>
            <a:r>
              <a:rPr lang="da-DK" sz="2400" b="1" dirty="0" smtClean="0">
                <a:solidFill>
                  <a:schemeClr val="tx2">
                    <a:lumMod val="50000"/>
                  </a:schemeClr>
                </a:solidFill>
              </a:rPr>
              <a:t>Twitter:</a:t>
            </a:r>
            <a:r>
              <a:rPr lang="da-DK" sz="2400" b="1" baseline="0" dirty="0" smtClean="0">
                <a:solidFill>
                  <a:schemeClr val="tx2">
                    <a:lumMod val="50000"/>
                  </a:schemeClr>
                </a:solidFill>
              </a:rPr>
              <a:t> @BG10Blueaction</a:t>
            </a:r>
            <a:endParaRPr lang="da-DK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704182" y="5187009"/>
            <a:ext cx="14398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tx2">
                    <a:lumMod val="50000"/>
                  </a:schemeClr>
                </a:solidFill>
              </a:rPr>
              <a:t>: DMI </a:t>
            </a:r>
            <a:r>
              <a:rPr lang="da-DK" sz="1100" dirty="0" err="1" smtClean="0">
                <a:solidFill>
                  <a:schemeClr val="tx2">
                    <a:lumMod val="50000"/>
                  </a:schemeClr>
                </a:solidFill>
              </a:rPr>
              <a:t>chb</a:t>
            </a:r>
            <a:endParaRPr lang="da-DK" sz="11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1142526" y="78558"/>
            <a:ext cx="7950706" cy="2846386"/>
          </a:xfrm>
        </p:spPr>
        <p:txBody>
          <a:bodyPr/>
          <a:lstStyle>
            <a:lvl1pPr marL="0" indent="0">
              <a:buNone/>
              <a:defRPr b="0">
                <a:solidFill>
                  <a:srgbClr val="002060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016000" y="5448618"/>
            <a:ext cx="8111525" cy="12207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smtClean="0"/>
              <a:t>EC Review 10-11 March 2020, Brussels</a:t>
            </a:r>
          </a:p>
        </p:txBody>
      </p:sp>
    </p:spTree>
    <p:extLst>
      <p:ext uri="{BB962C8B-B14F-4D97-AF65-F5344CB8AC3E}">
        <p14:creationId xmlns:p14="http://schemas.microsoft.com/office/powerpoint/2010/main" val="3150096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052736"/>
            <a:ext cx="7715200" cy="507342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8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99" y="4406900"/>
            <a:ext cx="75231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99" y="2906713"/>
            <a:ext cx="75231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58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600" y="1484784"/>
            <a:ext cx="37444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032" y="1484784"/>
            <a:ext cx="3816424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9857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71600" y="48020"/>
            <a:ext cx="8064896" cy="860700"/>
          </a:xfrm>
        </p:spPr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da-DK" dirty="0"/>
          </a:p>
        </p:txBody>
      </p:sp>
      <p:pic>
        <p:nvPicPr>
          <p:cNvPr id="7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96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5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94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73050"/>
            <a:ext cx="302433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3050"/>
            <a:ext cx="461885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600" y="1484784"/>
            <a:ext cx="302433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37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  <p:pic>
        <p:nvPicPr>
          <p:cNvPr id="8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24" y="4664898"/>
            <a:ext cx="1295792" cy="1295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0" y="-8503"/>
            <a:ext cx="8118140" cy="320778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25860" y="3199278"/>
            <a:ext cx="81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 smtClean="0">
                <a:solidFill>
                  <a:srgbClr val="002060"/>
                </a:solidFill>
              </a:rPr>
              <a:t>Project </a:t>
            </a:r>
            <a:r>
              <a:rPr lang="da-DK" b="1" dirty="0" err="1">
                <a:solidFill>
                  <a:srgbClr val="002060"/>
                </a:solidFill>
              </a:rPr>
              <a:t>Coordinators</a:t>
            </a:r>
            <a:r>
              <a:rPr lang="da-DK" b="1" dirty="0"/>
              <a:t>: </a:t>
            </a:r>
            <a:r>
              <a:rPr lang="da-DK" dirty="0"/>
              <a:t>Steffen </a:t>
            </a:r>
            <a:r>
              <a:rPr lang="da-DK" dirty="0" smtClean="0"/>
              <a:t>M. Olsen</a:t>
            </a:r>
            <a:r>
              <a:rPr lang="da-DK" dirty="0"/>
              <a:t>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smo@dmi.dk and Daniela Matei, Max Planck </a:t>
            </a:r>
            <a:r>
              <a:rPr lang="da-DK" dirty="0" err="1"/>
              <a:t>Institute</a:t>
            </a:r>
            <a:r>
              <a:rPr lang="da-DK" dirty="0"/>
              <a:t> for </a:t>
            </a:r>
            <a:r>
              <a:rPr lang="da-DK" dirty="0" err="1"/>
              <a:t>Meteorology</a:t>
            </a:r>
            <a:r>
              <a:rPr lang="da-DK" dirty="0"/>
              <a:t>, </a:t>
            </a:r>
            <a:r>
              <a:rPr lang="da-DK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daniela.matei@mpimet.mpg.de </a:t>
            </a:r>
          </a:p>
          <a:p>
            <a:r>
              <a:rPr lang="da-DK" b="1" dirty="0">
                <a:solidFill>
                  <a:srgbClr val="002060"/>
                </a:solidFill>
              </a:rPr>
              <a:t>Project Office:</a:t>
            </a:r>
            <a:r>
              <a:rPr lang="da-DK" b="1" dirty="0"/>
              <a:t> </a:t>
            </a:r>
            <a:r>
              <a:rPr lang="da-DK" dirty="0"/>
              <a:t>Chiara Bearzotti, Danish </a:t>
            </a:r>
            <a:r>
              <a:rPr lang="da-DK" dirty="0" err="1"/>
              <a:t>Meteorological</a:t>
            </a:r>
            <a:r>
              <a:rPr lang="da-DK" dirty="0"/>
              <a:t> </a:t>
            </a:r>
            <a:r>
              <a:rPr lang="da-DK" dirty="0" err="1"/>
              <a:t>Institute</a:t>
            </a:r>
            <a:r>
              <a:rPr lang="da-DK" dirty="0"/>
              <a:t>, chb@dmi.dk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3030598" y="5436922"/>
            <a:ext cx="60960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hlinkClick r:id="rId4"/>
              </a:rPr>
              <a:t>www.blue-action.eu</a:t>
            </a:r>
            <a:r>
              <a:rPr lang="da-DK" dirty="0" smtClean="0"/>
              <a:t> </a:t>
            </a:r>
            <a:endParaRPr lang="da-DK" dirty="0"/>
          </a:p>
          <a:p>
            <a:r>
              <a:rPr lang="en-US" dirty="0"/>
              <a:t>The 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300016" y="5081961"/>
            <a:ext cx="2459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2400" dirty="0"/>
              <a:t>@BG10Blueaction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6" y="5436922"/>
            <a:ext cx="2051720" cy="136839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8030018" y="2620644"/>
            <a:ext cx="108012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Photo </a:t>
            </a:r>
            <a:r>
              <a:rPr lang="da-DK" sz="1100" dirty="0" err="1" smtClean="0">
                <a:solidFill>
                  <a:schemeClr val="bg1">
                    <a:lumMod val="95000"/>
                  </a:schemeClr>
                </a:solidFill>
              </a:rPr>
              <a:t>credit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: </a:t>
            </a:r>
          </a:p>
          <a:p>
            <a:r>
              <a:rPr lang="en-GB" sz="1100" dirty="0" smtClean="0">
                <a:solidFill>
                  <a:schemeClr val="bg1">
                    <a:lumMod val="95000"/>
                  </a:schemeClr>
                </a:solidFill>
              </a:rPr>
              <a:t>Kathryn Hansen/NASA</a:t>
            </a:r>
            <a:r>
              <a:rPr lang="da-DK" sz="11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da-DK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2278131" y="2343963"/>
            <a:ext cx="5400599" cy="80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82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742A0-8441-434E-A329-6E714DBB7BDD}" type="datetimeFigureOut">
              <a:rPr lang="da-DK" smtClean="0"/>
              <a:t>06-05-2020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245F7-DC11-47C8-A6D7-8919831ACB7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711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 smtClean="0"/>
              <a:t>WP5 – Case </a:t>
            </a:r>
            <a:r>
              <a:rPr lang="da-DK" b="1" dirty="0" err="1" smtClean="0"/>
              <a:t>Study</a:t>
            </a:r>
            <a:r>
              <a:rPr lang="da-DK" b="1" dirty="0" smtClean="0"/>
              <a:t> 4</a:t>
            </a:r>
          </a:p>
          <a:p>
            <a:r>
              <a:rPr lang="da-DK" dirty="0" err="1" smtClean="0"/>
              <a:t>Climate</a:t>
            </a:r>
            <a:r>
              <a:rPr lang="da-DK" dirty="0" smtClean="0"/>
              <a:t> Services for Marine </a:t>
            </a:r>
            <a:r>
              <a:rPr lang="da-DK" dirty="0" err="1" smtClean="0"/>
              <a:t>Fisheries</a:t>
            </a:r>
            <a:endParaRPr lang="da-DK" dirty="0" smtClean="0"/>
          </a:p>
          <a:p>
            <a:endParaRPr lang="da-DK" dirty="0" smtClean="0"/>
          </a:p>
          <a:p>
            <a:r>
              <a:rPr lang="da-DK" b="1" dirty="0" smtClean="0"/>
              <a:t>Presenter and </a:t>
            </a:r>
            <a:r>
              <a:rPr lang="da-DK" b="1" dirty="0" err="1" smtClean="0"/>
              <a:t>lead</a:t>
            </a:r>
            <a:r>
              <a:rPr lang="da-DK" b="1" dirty="0" smtClean="0"/>
              <a:t>: </a:t>
            </a:r>
            <a:r>
              <a:rPr lang="da-DK" dirty="0" smtClean="0"/>
              <a:t>Mark </a:t>
            </a:r>
            <a:r>
              <a:rPr lang="da-DK" dirty="0"/>
              <a:t>R. </a:t>
            </a:r>
            <a:r>
              <a:rPr lang="da-DK" dirty="0"/>
              <a:t>Payne (DTU Aqua) </a:t>
            </a:r>
            <a:r>
              <a:rPr lang="da-DK" b="1" u="sng" dirty="0"/>
              <a:t/>
            </a:r>
            <a:br>
              <a:rPr lang="da-DK" b="1" u="sng" dirty="0"/>
            </a:br>
            <a:r>
              <a:rPr lang="da-DK" sz="2400" dirty="0"/>
              <a:t>Brian </a:t>
            </a:r>
            <a:r>
              <a:rPr lang="da-DK" sz="2400" dirty="0" err="1"/>
              <a:t>MacKenzie</a:t>
            </a:r>
            <a:r>
              <a:rPr lang="da-DK" sz="2400" dirty="0"/>
              <a:t>, Christian Skov, Anna K. </a:t>
            </a:r>
            <a:r>
              <a:rPr lang="da-DK" sz="2400" dirty="0" smtClean="0"/>
              <a:t>Miesner, Christian Kiær </a:t>
            </a:r>
            <a:r>
              <a:rPr lang="da-DK" sz="2400" dirty="0"/>
              <a:t>(DTU </a:t>
            </a:r>
            <a:r>
              <a:rPr lang="da-DK" sz="2400" dirty="0" smtClean="0"/>
              <a:t>Aqua) Martin </a:t>
            </a:r>
            <a:r>
              <a:rPr lang="da-DK" sz="2400" dirty="0"/>
              <a:t>Pastoors (PFA), Claus Sparrevohn (DPPO)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6791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Research Gaps</a:t>
            </a:r>
            <a:br>
              <a:rPr lang="da-DK" b="1" dirty="0" smtClean="0"/>
            </a:br>
            <a:r>
              <a:rPr lang="da-DK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Gap 2: Using </a:t>
            </a:r>
            <a:r>
              <a:rPr lang="da-DK" dirty="0" err="1" smtClean="0"/>
              <a:t>forecasting</a:t>
            </a:r>
            <a:r>
              <a:rPr lang="da-DK" dirty="0" smtClean="0"/>
              <a:t> to </a:t>
            </a:r>
            <a:r>
              <a:rPr lang="da-DK" dirty="0" err="1" smtClean="0"/>
              <a:t>improve</a:t>
            </a:r>
            <a:r>
              <a:rPr lang="da-DK" dirty="0" smtClean="0"/>
              <a:t> </a:t>
            </a:r>
            <a:r>
              <a:rPr lang="da-DK" dirty="0" err="1" smtClean="0"/>
              <a:t>sustainability</a:t>
            </a:r>
            <a:endParaRPr lang="da-DK" dirty="0" smtClean="0"/>
          </a:p>
          <a:p>
            <a:r>
              <a:rPr lang="da-DK" sz="2400" dirty="0" err="1" smtClean="0"/>
              <a:t>Incorporation</a:t>
            </a:r>
            <a:r>
              <a:rPr lang="da-DK" sz="2400" dirty="0" smtClean="0"/>
              <a:t> </a:t>
            </a:r>
            <a:r>
              <a:rPr lang="da-DK" sz="2400" dirty="0" err="1" smtClean="0"/>
              <a:t>into</a:t>
            </a:r>
            <a:r>
              <a:rPr lang="da-DK" sz="2400" dirty="0" smtClean="0"/>
              <a:t> </a:t>
            </a:r>
            <a:r>
              <a:rPr lang="da-DK" sz="2400" dirty="0" err="1" smtClean="0"/>
              <a:t>existing</a:t>
            </a:r>
            <a:r>
              <a:rPr lang="da-DK" sz="2400" dirty="0" smtClean="0"/>
              <a:t> European management </a:t>
            </a:r>
          </a:p>
          <a:p>
            <a:pPr lvl="1"/>
            <a:r>
              <a:rPr lang="da-DK" sz="2000" dirty="0" err="1" smtClean="0"/>
              <a:t>setting</a:t>
            </a:r>
            <a:r>
              <a:rPr lang="da-DK" sz="2000" dirty="0" smtClean="0"/>
              <a:t> </a:t>
            </a:r>
            <a:r>
              <a:rPr lang="da-DK" sz="2000" dirty="0"/>
              <a:t>of </a:t>
            </a:r>
            <a:r>
              <a:rPr lang="da-DK" sz="2000" dirty="0" err="1" smtClean="0"/>
              <a:t>quota</a:t>
            </a:r>
            <a:endParaRPr lang="da-DK" sz="2000" dirty="0" smtClean="0"/>
          </a:p>
          <a:p>
            <a:pPr lvl="1"/>
            <a:r>
              <a:rPr lang="da-DK" sz="2000" dirty="0" smtClean="0"/>
              <a:t>Management plans</a:t>
            </a:r>
            <a:endParaRPr lang="da-DK" sz="2400" dirty="0" smtClean="0"/>
          </a:p>
          <a:p>
            <a:r>
              <a:rPr lang="da-DK" sz="2400" dirty="0" err="1" smtClean="0"/>
              <a:t>Globally</a:t>
            </a:r>
            <a:r>
              <a:rPr lang="da-DK" sz="2400" dirty="0" smtClean="0"/>
              <a:t> </a:t>
            </a:r>
            <a:r>
              <a:rPr lang="da-DK" sz="2400" dirty="0" err="1" smtClean="0"/>
              <a:t>e.g</a:t>
            </a:r>
            <a:r>
              <a:rPr lang="da-DK" sz="2400" dirty="0" smtClean="0"/>
              <a:t> via UN </a:t>
            </a:r>
            <a:r>
              <a:rPr lang="da-DK" sz="2400" dirty="0" err="1" smtClean="0"/>
              <a:t>Decade</a:t>
            </a:r>
            <a:r>
              <a:rPr lang="da-DK" sz="2400" dirty="0" smtClean="0"/>
              <a:t> of Ocean Science for </a:t>
            </a:r>
            <a:r>
              <a:rPr lang="da-DK" sz="2400" dirty="0" err="1" smtClean="0"/>
              <a:t>Sustainable</a:t>
            </a:r>
            <a:r>
              <a:rPr lang="da-DK" sz="2400" dirty="0" smtClean="0"/>
              <a:t> Development</a:t>
            </a:r>
          </a:p>
          <a:p>
            <a:pPr lvl="1"/>
            <a:r>
              <a:rPr lang="da-DK" sz="2000" dirty="0" smtClean="0"/>
              <a:t>”A </a:t>
            </a:r>
            <a:r>
              <a:rPr lang="da-DK" sz="2000" dirty="0" err="1" smtClean="0"/>
              <a:t>predicted</a:t>
            </a:r>
            <a:r>
              <a:rPr lang="da-DK" sz="2000" dirty="0" smtClean="0"/>
              <a:t> ocean” is </a:t>
            </a:r>
            <a:r>
              <a:rPr lang="da-DK" sz="2000" dirty="0" err="1" smtClean="0"/>
              <a:t>one</a:t>
            </a:r>
            <a:r>
              <a:rPr lang="da-DK" sz="2000" dirty="0" smtClean="0"/>
              <a:t> of </a:t>
            </a:r>
            <a:r>
              <a:rPr lang="da-DK" sz="2000" dirty="0" err="1" smtClean="0"/>
              <a:t>six</a:t>
            </a:r>
            <a:r>
              <a:rPr lang="da-DK" sz="2000" dirty="0" smtClean="0"/>
              <a:t> </a:t>
            </a:r>
            <a:r>
              <a:rPr lang="da-DK" sz="2000" dirty="0" err="1" smtClean="0"/>
              <a:t>themes</a:t>
            </a:r>
            <a:endParaRPr lang="da-DK" sz="2000" dirty="0" smtClean="0"/>
          </a:p>
          <a:p>
            <a:pPr lvl="1"/>
            <a:r>
              <a:rPr lang="da-DK" sz="2000" dirty="0" err="1" smtClean="0"/>
              <a:t>Where</a:t>
            </a:r>
            <a:r>
              <a:rPr lang="da-DK" sz="2000" dirty="0" smtClean="0"/>
              <a:t> </a:t>
            </a:r>
            <a:r>
              <a:rPr lang="da-DK" sz="2000" dirty="0" err="1" smtClean="0"/>
              <a:t>can</a:t>
            </a:r>
            <a:r>
              <a:rPr lang="da-DK" sz="2000" dirty="0" smtClean="0"/>
              <a:t> </a:t>
            </a:r>
            <a:r>
              <a:rPr lang="da-DK" sz="2000" dirty="0" err="1" smtClean="0"/>
              <a:t>forecasting</a:t>
            </a:r>
            <a:r>
              <a:rPr lang="da-DK" sz="2000" dirty="0" smtClean="0"/>
              <a:t> </a:t>
            </a:r>
            <a:r>
              <a:rPr lang="da-DK" sz="2000" dirty="0" err="1" smtClean="0"/>
              <a:t>improve</a:t>
            </a:r>
            <a:r>
              <a:rPr lang="da-DK" sz="2000" dirty="0" smtClean="0"/>
              <a:t> </a:t>
            </a:r>
            <a:r>
              <a:rPr lang="da-DK" sz="2000" dirty="0" err="1" smtClean="0"/>
              <a:t>sustainability</a:t>
            </a:r>
            <a:r>
              <a:rPr lang="da-DK" sz="2000" dirty="0" smtClean="0"/>
              <a:t>?</a:t>
            </a:r>
          </a:p>
          <a:p>
            <a:pPr lvl="2"/>
            <a:r>
              <a:rPr lang="da-DK" sz="1600" dirty="0" err="1" smtClean="0"/>
              <a:t>Which</a:t>
            </a:r>
            <a:r>
              <a:rPr lang="da-DK" sz="1600" dirty="0" smtClean="0"/>
              <a:t> regions/</a:t>
            </a:r>
            <a:r>
              <a:rPr lang="da-DK" sz="1600" dirty="0" err="1" smtClean="0"/>
              <a:t>countries</a:t>
            </a:r>
            <a:r>
              <a:rPr lang="da-DK" sz="1600" dirty="0" smtClean="0"/>
              <a:t>? Species? </a:t>
            </a:r>
            <a:r>
              <a:rPr lang="da-DK" sz="1600" dirty="0" err="1" smtClean="0"/>
              <a:t>Responses</a:t>
            </a:r>
            <a:r>
              <a:rPr lang="da-DK" sz="1600" dirty="0" smtClean="0"/>
              <a:t>?</a:t>
            </a:r>
          </a:p>
          <a:p>
            <a:pPr lvl="1"/>
            <a:r>
              <a:rPr lang="da-DK" sz="2000" dirty="0" smtClean="0"/>
              <a:t>How do </a:t>
            </a:r>
            <a:r>
              <a:rPr lang="da-DK" sz="2000" dirty="0" err="1" smtClean="0"/>
              <a:t>we</a:t>
            </a:r>
            <a:r>
              <a:rPr lang="da-DK" sz="2000" dirty="0" smtClean="0"/>
              <a:t> transfer </a:t>
            </a:r>
            <a:r>
              <a:rPr lang="da-DK" sz="2000" dirty="0" err="1" smtClean="0"/>
              <a:t>technology</a:t>
            </a:r>
            <a:r>
              <a:rPr lang="da-DK" sz="2000" dirty="0" smtClean="0"/>
              <a:t> to the Global South?</a:t>
            </a:r>
            <a:endParaRPr lang="da-DK" dirty="0" smtClean="0"/>
          </a:p>
          <a:p>
            <a:endParaRPr lang="da-DK" dirty="0" smtClean="0"/>
          </a:p>
          <a:p>
            <a:pPr lvl="1"/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278806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Research Gaps</a:t>
            </a:r>
            <a:br>
              <a:rPr lang="da-DK" b="1" dirty="0" smtClean="0"/>
            </a:br>
            <a:r>
              <a:rPr lang="da-DK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Gap </a:t>
            </a:r>
            <a:r>
              <a:rPr lang="da-DK" dirty="0"/>
              <a:t>3</a:t>
            </a:r>
            <a:r>
              <a:rPr lang="da-DK" dirty="0" smtClean="0"/>
              <a:t>: </a:t>
            </a:r>
            <a:r>
              <a:rPr lang="da-DK" dirty="0" err="1" smtClean="0"/>
              <a:t>Operationalisation</a:t>
            </a:r>
            <a:r>
              <a:rPr lang="da-DK" dirty="0" smtClean="0"/>
              <a:t> of products</a:t>
            </a:r>
          </a:p>
          <a:p>
            <a:r>
              <a:rPr lang="da-DK" sz="2400" dirty="0" err="1" smtClean="0"/>
              <a:t>Seasonal</a:t>
            </a:r>
            <a:r>
              <a:rPr lang="da-DK" sz="2400" dirty="0" smtClean="0"/>
              <a:t> </a:t>
            </a:r>
            <a:r>
              <a:rPr lang="da-DK" sz="2400" dirty="0" err="1" smtClean="0"/>
              <a:t>forecast</a:t>
            </a:r>
            <a:r>
              <a:rPr lang="da-DK" sz="2400" dirty="0" smtClean="0"/>
              <a:t> systems (</a:t>
            </a:r>
            <a:r>
              <a:rPr lang="da-DK" sz="2400" dirty="0" err="1" smtClean="0"/>
              <a:t>e.g</a:t>
            </a:r>
            <a:r>
              <a:rPr lang="da-DK" sz="2400" dirty="0" smtClean="0"/>
              <a:t>. C3S) have </a:t>
            </a:r>
            <a:r>
              <a:rPr lang="da-DK" sz="2400" dirty="0" err="1" smtClean="0"/>
              <a:t>poor</a:t>
            </a:r>
            <a:r>
              <a:rPr lang="da-DK" sz="2400" dirty="0" smtClean="0"/>
              <a:t> </a:t>
            </a:r>
            <a:r>
              <a:rPr lang="da-DK" sz="2400" dirty="0" err="1" smtClean="0"/>
              <a:t>representation</a:t>
            </a:r>
            <a:r>
              <a:rPr lang="da-DK" sz="2400" dirty="0" smtClean="0"/>
              <a:t> of the ocean</a:t>
            </a:r>
          </a:p>
          <a:p>
            <a:pPr lvl="1"/>
            <a:r>
              <a:rPr lang="da-DK" dirty="0" err="1" smtClean="0"/>
              <a:t>only</a:t>
            </a:r>
            <a:r>
              <a:rPr lang="da-DK" dirty="0" smtClean="0"/>
              <a:t> temperature</a:t>
            </a:r>
          </a:p>
          <a:p>
            <a:pPr lvl="1"/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subsurface</a:t>
            </a:r>
            <a:r>
              <a:rPr lang="da-DK" dirty="0" smtClean="0"/>
              <a:t> variables</a:t>
            </a:r>
          </a:p>
          <a:p>
            <a:pPr lvl="1"/>
            <a:r>
              <a:rPr lang="da-DK" dirty="0" err="1" smtClean="0"/>
              <a:t>only</a:t>
            </a:r>
            <a:r>
              <a:rPr lang="da-DK" dirty="0" smtClean="0"/>
              <a:t> open ocean – </a:t>
            </a:r>
            <a:r>
              <a:rPr lang="da-DK" dirty="0" err="1" smtClean="0"/>
              <a:t>no</a:t>
            </a:r>
            <a:r>
              <a:rPr lang="da-DK" dirty="0" smtClean="0"/>
              <a:t> </a:t>
            </a:r>
            <a:r>
              <a:rPr lang="da-DK" dirty="0" err="1" smtClean="0"/>
              <a:t>coastal</a:t>
            </a:r>
            <a:r>
              <a:rPr lang="da-DK" dirty="0" smtClean="0"/>
              <a:t> regions</a:t>
            </a:r>
          </a:p>
          <a:p>
            <a:r>
              <a:rPr lang="da-DK" sz="2400" dirty="0" err="1" smtClean="0"/>
              <a:t>Regular</a:t>
            </a:r>
            <a:r>
              <a:rPr lang="da-DK" sz="2400" dirty="0" smtClean="0"/>
              <a:t> </a:t>
            </a:r>
            <a:r>
              <a:rPr lang="da-DK" sz="2400" dirty="0" err="1" smtClean="0"/>
              <a:t>production</a:t>
            </a:r>
            <a:r>
              <a:rPr lang="da-DK" sz="2400" dirty="0" smtClean="0"/>
              <a:t> of </a:t>
            </a:r>
            <a:r>
              <a:rPr lang="da-DK" sz="2400" dirty="0" err="1" smtClean="0"/>
              <a:t>decadal</a:t>
            </a:r>
            <a:r>
              <a:rPr lang="da-DK" sz="2400" dirty="0" smtClean="0"/>
              <a:t> </a:t>
            </a:r>
            <a:r>
              <a:rPr lang="da-DK" sz="2400" dirty="0" err="1" smtClean="0"/>
              <a:t>forecasts</a:t>
            </a:r>
            <a:r>
              <a:rPr lang="da-DK" sz="2400" dirty="0" smtClean="0"/>
              <a:t> </a:t>
            </a:r>
          </a:p>
          <a:p>
            <a:pPr lvl="1"/>
            <a:r>
              <a:rPr lang="da-DK" sz="2000" dirty="0" err="1" smtClean="0"/>
              <a:t>prerequisite</a:t>
            </a:r>
            <a:r>
              <a:rPr lang="da-DK" sz="2000" dirty="0" smtClean="0"/>
              <a:t> for </a:t>
            </a:r>
            <a:r>
              <a:rPr lang="da-DK" sz="2000" dirty="0" err="1" smtClean="0"/>
              <a:t>production</a:t>
            </a:r>
            <a:r>
              <a:rPr lang="da-DK" sz="2000" dirty="0" smtClean="0"/>
              <a:t> of </a:t>
            </a:r>
            <a:r>
              <a:rPr lang="da-DK" sz="2000" dirty="0" err="1" smtClean="0"/>
              <a:t>decadal</a:t>
            </a:r>
            <a:r>
              <a:rPr lang="da-DK" sz="2000" dirty="0" smtClean="0"/>
              <a:t> </a:t>
            </a:r>
            <a:r>
              <a:rPr lang="da-DK" sz="2000" dirty="0" err="1" smtClean="0"/>
              <a:t>climate</a:t>
            </a:r>
            <a:r>
              <a:rPr lang="da-DK" sz="2000" dirty="0" smtClean="0"/>
              <a:t> services</a:t>
            </a:r>
          </a:p>
          <a:p>
            <a:pPr lvl="1"/>
            <a:endParaRPr lang="da-DK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77199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Thank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!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47864" y="1052736"/>
            <a:ext cx="5338936" cy="507342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Blue-Action project has received funding from the European Union’s Horizon 2020 research and innovation </a:t>
            </a:r>
            <a:r>
              <a:rPr lang="en-US" dirty="0" err="1"/>
              <a:t>programme</a:t>
            </a:r>
            <a:r>
              <a:rPr lang="en-US" dirty="0"/>
              <a:t> under grant agreement No 727852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Twitter: @</a:t>
            </a:r>
            <a:r>
              <a:rPr lang="en-US" dirty="0"/>
              <a:t>BG10Blueaction </a:t>
            </a:r>
            <a:endParaRPr lang="en-US" dirty="0" smtClean="0"/>
          </a:p>
          <a:p>
            <a:pPr marL="0" indent="0">
              <a:buNone/>
            </a:pPr>
            <a:r>
              <a:rPr lang="da-DK" dirty="0"/>
              <a:t>Zenodo: https://www.zenodo.org/communities/blue-actionh2020 </a:t>
            </a:r>
            <a:endParaRPr lang="da-DK" dirty="0" smtClean="0"/>
          </a:p>
          <a:p>
            <a:pPr marL="0" indent="0">
              <a:buNone/>
            </a:pPr>
            <a:r>
              <a:rPr lang="en-US" dirty="0"/>
              <a:t>www.blue-action.eu 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022" y="5232001"/>
            <a:ext cx="1968568" cy="7517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766" y="3349537"/>
            <a:ext cx="1015567" cy="10155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365104"/>
            <a:ext cx="1971950" cy="8668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696" y="1247039"/>
            <a:ext cx="2191894" cy="146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55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 smtClean="0"/>
              <a:t>Goal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en-US" b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836712"/>
            <a:ext cx="7488832" cy="5350001"/>
          </a:xfrm>
        </p:spPr>
      </p:pic>
      <p:sp>
        <p:nvSpPr>
          <p:cNvPr id="8" name="TextBox 7"/>
          <p:cNvSpPr txBox="1"/>
          <p:nvPr/>
        </p:nvSpPr>
        <p:spPr>
          <a:xfrm>
            <a:off x="1251661" y="6217840"/>
            <a:ext cx="7042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To </a:t>
            </a:r>
            <a:r>
              <a:rPr lang="da-DK" sz="2400" dirty="0" err="1" smtClean="0"/>
              <a:t>develop</a:t>
            </a:r>
            <a:r>
              <a:rPr lang="da-DK" sz="2400" dirty="0" smtClean="0"/>
              <a:t> </a:t>
            </a:r>
            <a:r>
              <a:rPr lang="da-DK" sz="2400" dirty="0" err="1" smtClean="0"/>
              <a:t>climate</a:t>
            </a:r>
            <a:r>
              <a:rPr lang="da-DK" sz="2400" dirty="0" smtClean="0"/>
              <a:t> services to support marine </a:t>
            </a:r>
            <a:r>
              <a:rPr lang="da-DK" sz="2400" dirty="0" err="1" smtClean="0"/>
              <a:t>fisheries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077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71600" y="48020"/>
            <a:ext cx="8064896" cy="86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2900" b="1" dirty="0" err="1" smtClean="0"/>
              <a:t>Review</a:t>
            </a:r>
            <a:r>
              <a:rPr lang="da-DK" sz="2900" b="1" dirty="0" smtClean="0"/>
              <a:t> of </a:t>
            </a:r>
            <a:r>
              <a:rPr lang="da-DK" sz="2900" b="1" dirty="0" err="1" smtClean="0"/>
              <a:t>existing</a:t>
            </a:r>
            <a:r>
              <a:rPr lang="da-DK" sz="2900" b="1" dirty="0" smtClean="0"/>
              <a:t> marine </a:t>
            </a:r>
            <a:r>
              <a:rPr lang="da-DK" sz="2900" b="1" dirty="0" err="1" smtClean="0"/>
              <a:t>climate</a:t>
            </a:r>
            <a:r>
              <a:rPr lang="da-DK" sz="2900" b="1" dirty="0" smtClean="0"/>
              <a:t> services</a:t>
            </a:r>
          </a:p>
          <a:p>
            <a:endParaRPr lang="en-US" sz="2900" b="1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5" t="18126" r="14763" b="44711"/>
          <a:stretch/>
        </p:blipFill>
        <p:spPr>
          <a:xfrm>
            <a:off x="3923928" y="764704"/>
            <a:ext cx="4949106" cy="180020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0" r="4012"/>
          <a:stretch/>
        </p:blipFill>
        <p:spPr bwMode="auto">
          <a:xfrm>
            <a:off x="949790" y="2204864"/>
            <a:ext cx="7816726" cy="4320207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436096" y="6525071"/>
            <a:ext cx="3600400" cy="288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sz="1800" dirty="0"/>
              <a:t>Payne </a:t>
            </a:r>
            <a:r>
              <a:rPr lang="en-US" sz="1800" dirty="0" smtClean="0"/>
              <a:t>MR et al. (2017)  Front</a:t>
            </a:r>
            <a:r>
              <a:rPr lang="en-US" sz="1800" dirty="0"/>
              <a:t>. Mar. Sci. </a:t>
            </a:r>
          </a:p>
        </p:txBody>
      </p:sp>
    </p:spTree>
    <p:extLst>
      <p:ext uri="{BB962C8B-B14F-4D97-AF65-F5344CB8AC3E}">
        <p14:creationId xmlns:p14="http://schemas.microsoft.com/office/powerpoint/2010/main" val="3777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Main </a:t>
            </a:r>
            <a:r>
              <a:rPr lang="da-DK" b="1" dirty="0" err="1" smtClean="0"/>
              <a:t>results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en-GB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0115734"/>
              </p:ext>
            </p:extLst>
          </p:nvPr>
        </p:nvGraphicFramePr>
        <p:xfrm>
          <a:off x="1115616" y="548680"/>
          <a:ext cx="7272807" cy="547750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92856">
                  <a:extLst>
                    <a:ext uri="{9D8B030D-6E8A-4147-A177-3AD203B41FA5}">
                      <a16:colId xmlns="" xmlns:a16="http://schemas.microsoft.com/office/drawing/2014/main" val="3223823923"/>
                    </a:ext>
                  </a:extLst>
                </a:gridCol>
                <a:gridCol w="2979951">
                  <a:extLst>
                    <a:ext uri="{9D8B030D-6E8A-4147-A177-3AD203B41FA5}">
                      <a16:colId xmlns="" xmlns:a16="http://schemas.microsoft.com/office/drawing/2014/main" val="1115846083"/>
                    </a:ext>
                  </a:extLst>
                </a:gridCol>
              </a:tblGrid>
              <a:tr h="2981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Proposed </a:t>
                      </a:r>
                      <a:r>
                        <a:rPr lang="en-GB" sz="1800" dirty="0" smtClean="0">
                          <a:effectLst/>
                        </a:rPr>
                        <a:t>Climate Service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Operationalise?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65031880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Spawning distribution of blue whiting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282741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Summer feeding distribution of mackerel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5761208"/>
                  </a:ext>
                </a:extLst>
              </a:tr>
              <a:tr h="745349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Summer feeding distribution of Bluefin Tuna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85071032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/>
                      <a:r>
                        <a:rPr lang="en-GB" sz="1800" dirty="0">
                          <a:effectLst/>
                        </a:rPr>
                        <a:t>Recruitment of </a:t>
                      </a:r>
                      <a:r>
                        <a:rPr lang="en-GB" sz="1800" dirty="0" err="1">
                          <a:effectLst/>
                        </a:rPr>
                        <a:t>sandeel</a:t>
                      </a:r>
                      <a:r>
                        <a:rPr lang="en-GB" sz="1800" dirty="0">
                          <a:effectLst/>
                        </a:rPr>
                        <a:t> in North Sea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75804123"/>
                  </a:ext>
                </a:extLst>
              </a:tr>
              <a:tr h="59627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Recruitment of herring in the North Sea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No – no clear sign of predictive power.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9702561"/>
                  </a:ext>
                </a:extLst>
              </a:tr>
              <a:tr h="4029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Recruitment of cod in the Barents Sea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67335498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Timing of </a:t>
                      </a:r>
                      <a:r>
                        <a:rPr lang="en-GB" sz="1800" dirty="0" err="1">
                          <a:effectLst/>
                        </a:rPr>
                        <a:t>sandeel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>
                          <a:effectLst/>
                        </a:rPr>
                        <a:t>remergence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33612569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Timing of mackerel migration into Danish waters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8651658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Timing of garfish migration into Danish waters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Yes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088024"/>
                  </a:ext>
                </a:extLst>
              </a:tr>
              <a:tr h="4472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Timing of herring spawning in English channel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</a:rPr>
                        <a:t>No. No linkage found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191" marR="58191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3451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111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U</a:t>
            </a:r>
            <a:r>
              <a:rPr lang="da-DK" b="1" dirty="0" smtClean="0"/>
              <a:t>sers of CS4 </a:t>
            </a:r>
            <a:r>
              <a:rPr lang="da-DK" b="1" dirty="0" err="1" smtClean="0"/>
              <a:t>Climate</a:t>
            </a:r>
            <a:r>
              <a:rPr lang="da-DK" b="1" dirty="0" smtClean="0"/>
              <a:t> Services in Blue-Action</a:t>
            </a:r>
            <a:br>
              <a:rPr lang="da-DK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dirty="0" smtClean="0"/>
              <a:t>1. Management and </a:t>
            </a:r>
            <a:r>
              <a:rPr lang="da-DK" dirty="0" err="1" smtClean="0"/>
              <a:t>Monitoring</a:t>
            </a:r>
            <a:r>
              <a:rPr lang="da-DK" dirty="0" smtClean="0"/>
              <a:t> of Fish </a:t>
            </a:r>
            <a:r>
              <a:rPr lang="da-DK" dirty="0" err="1" smtClean="0"/>
              <a:t>Stocks</a:t>
            </a:r>
            <a:endParaRPr lang="da-DK" dirty="0" smtClean="0"/>
          </a:p>
          <a:p>
            <a:pPr lvl="1"/>
            <a:r>
              <a:rPr lang="da-DK" dirty="0" err="1" smtClean="0"/>
              <a:t>Monitoring</a:t>
            </a:r>
            <a:r>
              <a:rPr lang="da-DK" dirty="0" smtClean="0"/>
              <a:t> of distribution of </a:t>
            </a:r>
            <a:r>
              <a:rPr lang="da-DK" dirty="0" err="1" smtClean="0"/>
              <a:t>fish</a:t>
            </a:r>
            <a:r>
              <a:rPr lang="da-DK" dirty="0" smtClean="0"/>
              <a:t> </a:t>
            </a:r>
            <a:r>
              <a:rPr lang="da-DK" dirty="0" err="1" smtClean="0"/>
              <a:t>stocks</a:t>
            </a:r>
            <a:r>
              <a:rPr lang="da-DK" dirty="0" smtClean="0"/>
              <a:t> (ICES)</a:t>
            </a:r>
          </a:p>
          <a:p>
            <a:pPr lvl="1"/>
            <a:r>
              <a:rPr lang="da-DK" dirty="0" err="1" smtClean="0"/>
              <a:t>Advice</a:t>
            </a:r>
            <a:r>
              <a:rPr lang="da-DK" dirty="0" smtClean="0"/>
              <a:t> and management of </a:t>
            </a:r>
            <a:r>
              <a:rPr lang="da-DK" dirty="0" err="1" smtClean="0"/>
              <a:t>fish</a:t>
            </a:r>
            <a:r>
              <a:rPr lang="da-DK" dirty="0" smtClean="0"/>
              <a:t> </a:t>
            </a:r>
            <a:r>
              <a:rPr lang="da-DK" dirty="0" err="1" smtClean="0"/>
              <a:t>stocks</a:t>
            </a:r>
            <a:r>
              <a:rPr lang="da-DK" dirty="0" smtClean="0"/>
              <a:t> (ICES, EU)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2. </a:t>
            </a:r>
            <a:r>
              <a:rPr lang="da-DK" dirty="0" err="1" smtClean="0"/>
              <a:t>Members</a:t>
            </a:r>
            <a:r>
              <a:rPr lang="da-DK" dirty="0" smtClean="0"/>
              <a:t> </a:t>
            </a:r>
            <a:r>
              <a:rPr lang="da-DK" dirty="0"/>
              <a:t>of the </a:t>
            </a:r>
            <a:r>
              <a:rPr lang="da-DK" dirty="0" smtClean="0"/>
              <a:t>general public</a:t>
            </a:r>
          </a:p>
          <a:p>
            <a:pPr lvl="1"/>
            <a:r>
              <a:rPr lang="da-DK" dirty="0" err="1" smtClean="0"/>
              <a:t>Recreational</a:t>
            </a:r>
            <a:r>
              <a:rPr lang="da-DK" dirty="0" smtClean="0"/>
              <a:t> </a:t>
            </a:r>
            <a:r>
              <a:rPr lang="da-DK" dirty="0" err="1" smtClean="0"/>
              <a:t>fishers</a:t>
            </a:r>
            <a:r>
              <a:rPr lang="da-DK" dirty="0" smtClean="0"/>
              <a:t> (timing of migrations)</a:t>
            </a:r>
            <a:endParaRPr lang="da-DK" dirty="0"/>
          </a:p>
          <a:p>
            <a:endParaRPr lang="da-DK" dirty="0" smtClean="0"/>
          </a:p>
          <a:p>
            <a:pPr marL="0" indent="0">
              <a:buNone/>
            </a:pPr>
            <a:r>
              <a:rPr lang="da-DK" dirty="0" smtClean="0"/>
              <a:t>3. Fishing </a:t>
            </a:r>
            <a:r>
              <a:rPr lang="da-DK" dirty="0" err="1" smtClean="0"/>
              <a:t>industry</a:t>
            </a:r>
            <a:endParaRPr lang="da-DK" dirty="0"/>
          </a:p>
          <a:p>
            <a:pPr lvl="1"/>
            <a:r>
              <a:rPr lang="da-DK" dirty="0" err="1" smtClean="0"/>
              <a:t>Pelagic</a:t>
            </a:r>
            <a:r>
              <a:rPr lang="da-DK" dirty="0" smtClean="0"/>
              <a:t> </a:t>
            </a:r>
            <a:r>
              <a:rPr lang="da-DK" dirty="0" err="1" smtClean="0"/>
              <a:t>Freezer</a:t>
            </a:r>
            <a:r>
              <a:rPr lang="da-DK" dirty="0" smtClean="0"/>
              <a:t>-trawler Association (PFA)</a:t>
            </a:r>
          </a:p>
          <a:p>
            <a:pPr lvl="1"/>
            <a:r>
              <a:rPr lang="da-DK" dirty="0" smtClean="0"/>
              <a:t>Denmarks </a:t>
            </a:r>
            <a:r>
              <a:rPr lang="da-DK" dirty="0" err="1" smtClean="0"/>
              <a:t>Pelagic</a:t>
            </a:r>
            <a:r>
              <a:rPr lang="da-DK" dirty="0" smtClean="0"/>
              <a:t> Producers Organisation (DPPO)</a:t>
            </a:r>
          </a:p>
          <a:p>
            <a:pPr lvl="1"/>
            <a:r>
              <a:rPr lang="da-DK" dirty="0" smtClean="0"/>
              <a:t>Marine </a:t>
            </a:r>
            <a:r>
              <a:rPr lang="da-DK" dirty="0" err="1" smtClean="0"/>
              <a:t>Ingredients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006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b="1" dirty="0" smtClean="0"/>
              <a:t>Management and Monitoring of Fish Stocks</a:t>
            </a:r>
            <a:br>
              <a:rPr lang="en-US" b="1" dirty="0" smtClean="0"/>
            </a:br>
            <a:r>
              <a:rPr lang="en-US" dirty="0" smtClean="0"/>
              <a:t>Forecast blue whiting distribution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4" r="56430"/>
          <a:stretch/>
        </p:blipFill>
        <p:spPr>
          <a:xfrm>
            <a:off x="880738" y="2074863"/>
            <a:ext cx="4103688" cy="478313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7150482" y="4101259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6861437" y="4101259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6572393" y="4101259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6283349" y="4101259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5994305" y="4101259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5705261" y="4101259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892">
            <a:off x="5363830" y="4175740"/>
            <a:ext cx="2253036" cy="291569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"/>
          <a:stretch/>
        </p:blipFill>
        <p:spPr>
          <a:xfrm>
            <a:off x="5031698" y="1048327"/>
            <a:ext cx="4062501" cy="2174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1043608" y="1876230"/>
            <a:ext cx="3672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 smtClean="0"/>
              <a:t>http://fishforecasts.dtu.dk</a:t>
            </a:r>
            <a:endParaRPr lang="en-US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35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err="1" smtClean="0"/>
              <a:t>Recreational</a:t>
            </a:r>
            <a:r>
              <a:rPr lang="da-DK" b="1" dirty="0" smtClean="0"/>
              <a:t> </a:t>
            </a:r>
            <a:r>
              <a:rPr lang="da-DK" b="1" dirty="0" err="1" smtClean="0"/>
              <a:t>fishers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 err="1" smtClean="0"/>
              <a:t>Garfish</a:t>
            </a:r>
            <a:r>
              <a:rPr lang="da-DK" dirty="0" smtClean="0"/>
              <a:t> </a:t>
            </a:r>
            <a:r>
              <a:rPr lang="da-DK" dirty="0" err="1" smtClean="0"/>
              <a:t>monitoring</a:t>
            </a:r>
            <a:r>
              <a:rPr lang="da-DK" dirty="0" smtClean="0"/>
              <a:t> (and </a:t>
            </a:r>
            <a:r>
              <a:rPr lang="da-DK" dirty="0" err="1" smtClean="0"/>
              <a:t>forecast</a:t>
            </a:r>
            <a:r>
              <a:rPr lang="da-DK" dirty="0" smtClean="0"/>
              <a:t>) system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196752"/>
            <a:ext cx="4090728" cy="3894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88" b="8988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117">
            <a:off x="1348187" y="401849"/>
            <a:ext cx="3295038" cy="18328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39" y="1777783"/>
            <a:ext cx="3418555" cy="331337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43608" y="5373216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Reporting of </a:t>
            </a:r>
            <a:r>
              <a:rPr lang="da-DK" dirty="0" err="1" smtClean="0"/>
              <a:t>catches</a:t>
            </a:r>
            <a:r>
              <a:rPr lang="da-DK" dirty="0" smtClean="0"/>
              <a:t> </a:t>
            </a:r>
            <a:r>
              <a:rPr lang="da-DK" dirty="0" err="1" smtClean="0"/>
              <a:t>based</a:t>
            </a:r>
            <a:r>
              <a:rPr lang="da-DK" dirty="0" smtClean="0"/>
              <a:t> on </a:t>
            </a:r>
            <a:r>
              <a:rPr lang="da-DK" dirty="0" err="1" smtClean="0"/>
              <a:t>pre-existing</a:t>
            </a:r>
            <a:r>
              <a:rPr lang="da-DK" dirty="0" smtClean="0"/>
              <a:t> citizen-science </a:t>
            </a:r>
            <a:r>
              <a:rPr lang="da-DK" dirty="0" err="1" smtClean="0"/>
              <a:t>app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Data </a:t>
            </a:r>
            <a:r>
              <a:rPr lang="da-DK" dirty="0" err="1" smtClean="0"/>
              <a:t>visualisation</a:t>
            </a:r>
            <a:r>
              <a:rPr lang="da-DK" dirty="0" smtClean="0"/>
              <a:t> </a:t>
            </a:r>
            <a:r>
              <a:rPr lang="da-DK" dirty="0" err="1" smtClean="0"/>
              <a:t>provided</a:t>
            </a:r>
            <a:r>
              <a:rPr lang="da-DK" dirty="0" smtClean="0"/>
              <a:t> online and back to </a:t>
            </a:r>
            <a:r>
              <a:rPr lang="da-DK" dirty="0" err="1" smtClean="0"/>
              <a:t>users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err="1" smtClean="0"/>
              <a:t>Forecast</a:t>
            </a:r>
            <a:r>
              <a:rPr lang="da-DK" dirty="0" smtClean="0"/>
              <a:t> system </a:t>
            </a:r>
            <a:r>
              <a:rPr lang="da-DK" dirty="0" err="1" smtClean="0"/>
              <a:t>currently</a:t>
            </a:r>
            <a:r>
              <a:rPr lang="da-DK" dirty="0" smtClean="0"/>
              <a:t> under </a:t>
            </a:r>
            <a:r>
              <a:rPr lang="da-DK" dirty="0" err="1" smtClean="0"/>
              <a:t>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12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949280"/>
            <a:ext cx="2879622" cy="720368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Commercial </a:t>
            </a:r>
            <a:r>
              <a:rPr lang="da-DK" b="1" dirty="0" err="1" smtClean="0"/>
              <a:t>Fisheries</a:t>
            </a:r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dirty="0" err="1" smtClean="0"/>
              <a:t>Forecasts</a:t>
            </a:r>
            <a:r>
              <a:rPr lang="da-DK" dirty="0" smtClean="0"/>
              <a:t> of Productivity of </a:t>
            </a:r>
            <a:r>
              <a:rPr lang="da-DK" dirty="0" err="1" smtClean="0"/>
              <a:t>Sandeel</a:t>
            </a:r>
            <a:endParaRPr lang="en-US" dirty="0"/>
          </a:p>
        </p:txBody>
      </p:sp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5" y="1196752"/>
            <a:ext cx="8100901" cy="453650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949280"/>
            <a:ext cx="2808312" cy="7357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83" y="6079879"/>
            <a:ext cx="2627784" cy="5167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556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5904">
        <p:fade/>
      </p:transition>
    </mc:Choice>
    <mc:Fallback xmlns="">
      <p:transition spd="med" advClick="0" advTm="159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>Research Gaps</a:t>
            </a:r>
            <a:br>
              <a:rPr lang="da-DK" b="1" dirty="0" smtClean="0"/>
            </a:br>
            <a:r>
              <a:rPr lang="da-DK" b="1" dirty="0" smtClean="0"/>
              <a:t>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 marL="0" indent="0">
              <a:buNone/>
            </a:pPr>
            <a:r>
              <a:rPr lang="da-DK" dirty="0" smtClean="0"/>
              <a:t>Gap 1: </a:t>
            </a:r>
            <a:r>
              <a:rPr lang="da-DK" dirty="0" err="1" smtClean="0"/>
              <a:t>Scalabilty</a:t>
            </a:r>
            <a:r>
              <a:rPr lang="da-DK" dirty="0" smtClean="0"/>
              <a:t> of </a:t>
            </a:r>
            <a:r>
              <a:rPr lang="da-DK" dirty="0" err="1" smtClean="0"/>
              <a:t>forecasting</a:t>
            </a:r>
            <a:endParaRPr lang="da-DK" dirty="0" smtClean="0"/>
          </a:p>
          <a:p>
            <a:pPr lvl="1"/>
            <a:r>
              <a:rPr lang="da-DK" dirty="0" smtClean="0"/>
              <a:t>to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fish</a:t>
            </a:r>
            <a:r>
              <a:rPr lang="da-DK" dirty="0" smtClean="0"/>
              <a:t> species</a:t>
            </a:r>
          </a:p>
          <a:p>
            <a:pPr lvl="2"/>
            <a:r>
              <a:rPr lang="da-DK" dirty="0" err="1" smtClean="0"/>
              <a:t>currently</a:t>
            </a:r>
            <a:r>
              <a:rPr lang="da-DK" dirty="0" smtClean="0"/>
              <a:t> </a:t>
            </a:r>
            <a:r>
              <a:rPr lang="da-DK" dirty="0" err="1" smtClean="0"/>
              <a:t>focused</a:t>
            </a:r>
            <a:r>
              <a:rPr lang="da-DK" dirty="0" smtClean="0"/>
              <a:t> on </a:t>
            </a:r>
            <a:r>
              <a:rPr lang="da-DK" dirty="0" err="1" smtClean="0"/>
              <a:t>narrow</a:t>
            </a:r>
            <a:r>
              <a:rPr lang="da-DK" dirty="0" smtClean="0"/>
              <a:t> set of species</a:t>
            </a:r>
          </a:p>
          <a:p>
            <a:pPr lvl="2"/>
            <a:r>
              <a:rPr lang="da-DK" dirty="0" err="1" smtClean="0"/>
              <a:t>expand</a:t>
            </a:r>
            <a:r>
              <a:rPr lang="da-DK" dirty="0" smtClean="0"/>
              <a:t> to </a:t>
            </a:r>
            <a:r>
              <a:rPr lang="da-DK" dirty="0" err="1" smtClean="0"/>
              <a:t>wider</a:t>
            </a:r>
            <a:r>
              <a:rPr lang="da-DK" dirty="0" smtClean="0"/>
              <a:t> set of </a:t>
            </a:r>
            <a:r>
              <a:rPr lang="da-DK" dirty="0" err="1" smtClean="0"/>
              <a:t>applications</a:t>
            </a:r>
            <a:endParaRPr lang="da-DK" dirty="0" smtClean="0"/>
          </a:p>
          <a:p>
            <a:pPr lvl="1"/>
            <a:r>
              <a:rPr lang="da-DK" dirty="0" smtClean="0"/>
              <a:t>to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geographical</a:t>
            </a:r>
            <a:r>
              <a:rPr lang="da-DK" dirty="0" smtClean="0"/>
              <a:t> </a:t>
            </a:r>
            <a:r>
              <a:rPr lang="da-DK" dirty="0" err="1" smtClean="0"/>
              <a:t>areas</a:t>
            </a:r>
            <a:r>
              <a:rPr lang="da-DK" dirty="0" smtClean="0"/>
              <a:t> </a:t>
            </a:r>
          </a:p>
          <a:p>
            <a:pPr lvl="2"/>
            <a:r>
              <a:rPr lang="da-DK" dirty="0" err="1" smtClean="0"/>
              <a:t>currently</a:t>
            </a:r>
            <a:r>
              <a:rPr lang="da-DK" dirty="0" smtClean="0"/>
              <a:t> </a:t>
            </a:r>
            <a:r>
              <a:rPr lang="da-DK" dirty="0" err="1" smtClean="0"/>
              <a:t>focused</a:t>
            </a:r>
            <a:r>
              <a:rPr lang="da-DK" dirty="0" smtClean="0"/>
              <a:t> on open ocean</a:t>
            </a:r>
          </a:p>
          <a:p>
            <a:pPr lvl="2"/>
            <a:r>
              <a:rPr lang="da-DK" dirty="0" err="1" smtClean="0"/>
              <a:t>move</a:t>
            </a:r>
            <a:r>
              <a:rPr lang="da-DK" dirty="0" smtClean="0"/>
              <a:t> </a:t>
            </a:r>
            <a:r>
              <a:rPr lang="da-DK" dirty="0" err="1" smtClean="0"/>
              <a:t>onto</a:t>
            </a:r>
            <a:r>
              <a:rPr lang="da-DK" dirty="0" smtClean="0"/>
              <a:t> </a:t>
            </a:r>
            <a:r>
              <a:rPr lang="da-DK" dirty="0" err="1" smtClean="0"/>
              <a:t>continential</a:t>
            </a:r>
            <a:r>
              <a:rPr lang="da-DK" dirty="0" smtClean="0"/>
              <a:t> </a:t>
            </a:r>
            <a:r>
              <a:rPr lang="da-DK" dirty="0" err="1" smtClean="0"/>
              <a:t>shelf</a:t>
            </a:r>
            <a:r>
              <a:rPr lang="da-DK" dirty="0" smtClean="0"/>
              <a:t>, regional seas</a:t>
            </a:r>
          </a:p>
          <a:p>
            <a:pPr lvl="2"/>
            <a:r>
              <a:rPr lang="da-DK" dirty="0" err="1" smtClean="0"/>
              <a:t>other</a:t>
            </a:r>
            <a:r>
              <a:rPr lang="da-DK" dirty="0" smtClean="0"/>
              <a:t> regions </a:t>
            </a:r>
            <a:r>
              <a:rPr lang="da-DK" dirty="0" err="1" smtClean="0"/>
              <a:t>globally</a:t>
            </a:r>
            <a:endParaRPr lang="da-DK" dirty="0" smtClean="0"/>
          </a:p>
          <a:p>
            <a:pPr lvl="1"/>
            <a:r>
              <a:rPr lang="da-DK" dirty="0" smtClean="0"/>
              <a:t>to </a:t>
            </a:r>
            <a:r>
              <a:rPr lang="da-DK" dirty="0" err="1" smtClean="0"/>
              <a:t>other</a:t>
            </a:r>
            <a:r>
              <a:rPr lang="da-DK" dirty="0" smtClean="0"/>
              <a:t> </a:t>
            </a:r>
            <a:r>
              <a:rPr lang="da-DK" dirty="0" err="1" smtClean="0"/>
              <a:t>biological</a:t>
            </a:r>
            <a:r>
              <a:rPr lang="da-DK" dirty="0" smtClean="0"/>
              <a:t> </a:t>
            </a:r>
            <a:r>
              <a:rPr lang="da-DK" dirty="0" err="1" smtClean="0"/>
              <a:t>responses</a:t>
            </a:r>
            <a:endParaRPr lang="da-DK" dirty="0" smtClean="0"/>
          </a:p>
          <a:p>
            <a:pPr lvl="2"/>
            <a:r>
              <a:rPr lang="da-DK" dirty="0" err="1" smtClean="0"/>
              <a:t>currently</a:t>
            </a:r>
            <a:r>
              <a:rPr lang="da-DK" dirty="0" smtClean="0"/>
              <a:t> </a:t>
            </a:r>
            <a:r>
              <a:rPr lang="da-DK" dirty="0" err="1" smtClean="0"/>
              <a:t>focused</a:t>
            </a:r>
            <a:r>
              <a:rPr lang="da-DK" dirty="0" smtClean="0"/>
              <a:t> on </a:t>
            </a:r>
            <a:r>
              <a:rPr lang="da-DK" dirty="0" err="1" smtClean="0"/>
              <a:t>productivity</a:t>
            </a:r>
            <a:r>
              <a:rPr lang="da-DK" dirty="0" smtClean="0"/>
              <a:t> and distribution</a:t>
            </a:r>
          </a:p>
          <a:p>
            <a:pPr lvl="2"/>
            <a:r>
              <a:rPr lang="da-DK" dirty="0" err="1" smtClean="0"/>
              <a:t>expand</a:t>
            </a:r>
            <a:r>
              <a:rPr lang="da-DK" dirty="0" smtClean="0"/>
              <a:t> to </a:t>
            </a:r>
            <a:r>
              <a:rPr lang="da-DK" dirty="0" err="1" smtClean="0"/>
              <a:t>e.g</a:t>
            </a:r>
            <a:r>
              <a:rPr lang="da-DK" dirty="0" smtClean="0"/>
              <a:t>. </a:t>
            </a:r>
            <a:r>
              <a:rPr lang="da-DK" dirty="0" err="1" smtClean="0"/>
              <a:t>growth</a:t>
            </a:r>
            <a:r>
              <a:rPr lang="da-DK" dirty="0" smtClean="0"/>
              <a:t>, </a:t>
            </a:r>
            <a:r>
              <a:rPr lang="da-DK" dirty="0" err="1" smtClean="0"/>
              <a:t>maturation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74621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18.7"/>
</p:tagLst>
</file>

<file path=ppt/theme/theme1.xml><?xml version="1.0" encoding="utf-8"?>
<a:theme xmlns:a="http://schemas.openxmlformats.org/drawingml/2006/main" name="Blue-Action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Blue-ActionNEW</Template>
  <TotalTime>152</TotalTime>
  <Words>525</Words>
  <Application>Microsoft Office PowerPoint</Application>
  <PresentationFormat>On-screen Show (4:3)</PresentationFormat>
  <Paragraphs>94</Paragraphs>
  <Slides>12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Blue-ActionNEW</vt:lpstr>
      <vt:lpstr>PowerPoint Presentation</vt:lpstr>
      <vt:lpstr>Goal </vt:lpstr>
      <vt:lpstr>PowerPoint Presentation</vt:lpstr>
      <vt:lpstr>Main results </vt:lpstr>
      <vt:lpstr>Users of CS4 Climate Services in Blue-Action </vt:lpstr>
      <vt:lpstr>Management and Monitoring of Fish Stocks Forecast blue whiting distribution </vt:lpstr>
      <vt:lpstr>Recreational fishers Garfish monitoring (and forecast) system</vt:lpstr>
      <vt:lpstr>Commercial Fisheries Forecasts of Productivity of Sandeel</vt:lpstr>
      <vt:lpstr>Research Gaps  </vt:lpstr>
      <vt:lpstr>Research Gaps  </vt:lpstr>
      <vt:lpstr>Research Gaps  </vt:lpstr>
      <vt:lpstr>Thank you!</vt:lpstr>
    </vt:vector>
  </TitlesOfParts>
  <Company>DMI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Chiara Bearzotti</dc:creator>
  <cp:lastModifiedBy>Chiara Bearzotti</cp:lastModifiedBy>
  <cp:revision>32</cp:revision>
  <dcterms:created xsi:type="dcterms:W3CDTF">2020-02-23T09:58:32Z</dcterms:created>
  <dcterms:modified xsi:type="dcterms:W3CDTF">2020-05-06T08:30:33Z</dcterms:modified>
</cp:coreProperties>
</file>